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2" r:id="rId1"/>
  </p:sldMasterIdLst>
  <p:notesMasterIdLst>
    <p:notesMasterId r:id="rId14"/>
  </p:notesMasterIdLst>
  <p:sldIdLst>
    <p:sldId id="275" r:id="rId2"/>
    <p:sldId id="292" r:id="rId3"/>
    <p:sldId id="280" r:id="rId4"/>
    <p:sldId id="285" r:id="rId5"/>
    <p:sldId id="284" r:id="rId6"/>
    <p:sldId id="287" r:id="rId7"/>
    <p:sldId id="289" r:id="rId8"/>
    <p:sldId id="288" r:id="rId9"/>
    <p:sldId id="293" r:id="rId10"/>
    <p:sldId id="296" r:id="rId11"/>
    <p:sldId id="297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9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15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2995-BB95-E64C-917D-B3F4AEA0351C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E4AA9-6306-CA41-BF70-28664409E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Snot factories</a:t>
            </a: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BD1F90-4EB5-466D-A53A-0456246852D1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Obstruction from bronchoconstriction and mucous plugging</a:t>
            </a:r>
          </a:p>
          <a:p>
            <a:r>
              <a:rPr lang="en-US">
                <a:latin typeface="Arial" pitchFamily="34" charset="0"/>
              </a:rPr>
              <a:t>Extensive plugging</a:t>
            </a:r>
            <a:r>
              <a:rPr lang="en-US">
                <a:latin typeface="Arial" pitchFamily="34" charset="0"/>
                <a:sym typeface="Wingdings" pitchFamily="2" charset="2"/>
              </a:rPr>
              <a:t> </a:t>
            </a:r>
            <a:r>
              <a:rPr lang="en-US">
                <a:latin typeface="Arial" pitchFamily="34" charset="0"/>
              </a:rPr>
              <a:t>atelectasis</a:t>
            </a:r>
            <a:r>
              <a:rPr lang="en-US">
                <a:latin typeface="Arial" pitchFamily="34" charset="0"/>
                <a:sym typeface="Wingdings" pitchFamily="2" charset="2"/>
              </a:rPr>
              <a:t> and pneumonia</a:t>
            </a:r>
          </a:p>
          <a:p>
            <a:r>
              <a:rPr lang="en-US">
                <a:latin typeface="Arial" pitchFamily="34" charset="0"/>
                <a:sym typeface="Wingdings" pitchFamily="2" charset="2"/>
              </a:rPr>
              <a:t>Problem= snot factory</a:t>
            </a:r>
          </a:p>
          <a:p>
            <a:r>
              <a:rPr lang="en-US">
                <a:latin typeface="Arial" pitchFamily="34" charset="0"/>
                <a:sym typeface="Wingdings" pitchFamily="2" charset="2"/>
              </a:rPr>
              <a:t>Get worse before they get better</a:t>
            </a:r>
          </a:p>
          <a:p>
            <a:r>
              <a:rPr lang="en-US">
                <a:latin typeface="Arial" pitchFamily="34" charset="0"/>
                <a:sym typeface="Wingdings" pitchFamily="2" charset="2"/>
              </a:rPr>
              <a:t>Breathing is a chore!  Feeding is even worse.  Esp for those obligate nose breathers.  Viscous cycle!!!!!!!!!!!!!</a:t>
            </a:r>
          </a:p>
          <a:p>
            <a:r>
              <a:rPr lang="en-US">
                <a:latin typeface="Arial" pitchFamily="34" charset="0"/>
                <a:sym typeface="Wingdings" pitchFamily="2" charset="2"/>
              </a:rPr>
              <a:t>Important for us to teach parents to sx right before feeding!</a:t>
            </a:r>
          </a:p>
          <a:p>
            <a:r>
              <a:rPr lang="en-US" b="1">
                <a:latin typeface="Arial" pitchFamily="34" charset="0"/>
                <a:sym typeface="Wingdings" pitchFamily="2" charset="2"/>
              </a:rPr>
              <a:t>Lot of crackles, little bit of wheeze vs asthma which is a lot of wheeze, little bit of crackles</a:t>
            </a:r>
            <a:endParaRPr lang="en-US" b="1">
              <a:latin typeface="Arial" pitchFamily="34" charset="0"/>
            </a:endParaRPr>
          </a:p>
          <a:p>
            <a:endParaRPr lang="en-US">
              <a:latin typeface="Arial" pitchFamily="34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8370C-94FB-420F-83BB-6D030C756128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258240-F3BC-C343-9BF5-5EFFF2709E94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DE465D-FDB7-0E45-B267-29E082CD58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Respiratory season</a:t>
            </a:r>
            <a:r>
              <a:rPr lang="mr-IN" dirty="0"/>
              <a:t>…</a:t>
            </a:r>
            <a:r>
              <a:rPr lang="en-US" dirty="0"/>
              <a:t>yeah!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Kathleen Adelgais, MD MPH</a:t>
            </a:r>
          </a:p>
          <a:p>
            <a:r>
              <a:rPr lang="en-US" dirty="0"/>
              <a:t>Children’s Hospital Colorado </a:t>
            </a:r>
          </a:p>
        </p:txBody>
      </p:sp>
    </p:spTree>
    <p:extLst>
      <p:ext uri="{BB962C8B-B14F-4D97-AF65-F5344CB8AC3E}">
        <p14:creationId xmlns:p14="http://schemas.microsoft.com/office/powerpoint/2010/main" val="155169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cause of stridor in children</a:t>
            </a:r>
          </a:p>
          <a:p>
            <a:pPr lvl="1"/>
            <a:r>
              <a:rPr lang="en-US" dirty="0"/>
              <a:t>Epiglottitis is EXTREMELY RARE-particularly in vaccinated children</a:t>
            </a:r>
          </a:p>
          <a:p>
            <a:pPr lvl="1"/>
            <a:endParaRPr lang="en-US" dirty="0"/>
          </a:p>
          <a:p>
            <a:r>
              <a:rPr lang="en-US" dirty="0"/>
              <a:t>Child will have stridor, barky cough, and URI symptoms of sudden, often nocturnal onset</a:t>
            </a:r>
          </a:p>
          <a:p>
            <a:endParaRPr lang="en-US" dirty="0"/>
          </a:p>
          <a:p>
            <a:r>
              <a:rPr lang="en-US" dirty="0"/>
              <a:t>Most often seen in toddler age</a:t>
            </a:r>
          </a:p>
          <a:p>
            <a:pPr lvl="1"/>
            <a:r>
              <a:rPr lang="en-US" dirty="0"/>
              <a:t>Older children at higher risk for bacterial tracheitis which can mimic croup</a:t>
            </a:r>
          </a:p>
          <a:p>
            <a:pPr lvl="1"/>
            <a:endParaRPr lang="en-US" dirty="0"/>
          </a:p>
          <a:p>
            <a:r>
              <a:rPr lang="en-US" dirty="0"/>
              <a:t>Agitation worsens the stridor and respiratory distress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5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8A98-E93C-CEBE-388D-A8C182F9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73CE-CA0F-24A6-30EC-41B70FB2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patients with severe stridor or stridor at rest: </a:t>
            </a:r>
            <a:r>
              <a:rPr lang="en-US" b="1" dirty="0"/>
              <a:t>Nebulized Epinephrine</a:t>
            </a:r>
          </a:p>
          <a:p>
            <a:endParaRPr lang="en-US" b="1" dirty="0"/>
          </a:p>
          <a:p>
            <a:r>
              <a:rPr lang="en-US" dirty="0"/>
              <a:t>Options: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Racemic epinephrine: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0.5 mL of 2.25% solution via nebulizer diluted to 3 mL with saline</a:t>
            </a:r>
          </a:p>
          <a:p>
            <a:pPr marL="274320" lvl="1" indent="0">
              <a:buNone/>
            </a:pPr>
            <a:endParaRPr lang="en-US" sz="600" b="0" i="0" u="none" strike="noStrike" dirty="0">
              <a:solidFill>
                <a:srgbClr val="000000"/>
              </a:solidFill>
              <a:effectLst/>
            </a:endParaRPr>
          </a:p>
          <a:p>
            <a:pPr marL="274320" lvl="1" indent="0">
              <a:buNone/>
            </a:pPr>
            <a:r>
              <a:rPr lang="en-US" dirty="0"/>
              <a:t>OR</a:t>
            </a:r>
          </a:p>
          <a:p>
            <a:pPr marL="274320" lvl="1" indent="0">
              <a:buNone/>
            </a:pPr>
            <a:endParaRPr lang="en-US" sz="600" dirty="0"/>
          </a:p>
          <a:p>
            <a:pPr marL="274320" lvl="1" indent="0">
              <a:buNone/>
            </a:pPr>
            <a:r>
              <a:rPr lang="en-US" dirty="0"/>
              <a:t>1:1000 epinephrine: 5 mL in a nebulizer chamber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Other treatment includes steroids</a:t>
            </a:r>
            <a:r>
              <a:rPr lang="en-US"/>
              <a:t>: Dexamethasone 0.6 mg/kg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2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QUESTIONS???????????????????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you….</a:t>
            </a:r>
          </a:p>
        </p:txBody>
      </p:sp>
    </p:spTree>
    <p:extLst>
      <p:ext uri="{BB962C8B-B14F-4D97-AF65-F5344CB8AC3E}">
        <p14:creationId xmlns:p14="http://schemas.microsoft.com/office/powerpoint/2010/main" val="314534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ronch Cough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632200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6860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</a:rPr>
              <a:t>Case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44" y="1569682"/>
            <a:ext cx="7594600" cy="4343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14 month old with 4 day history of cough, congestion, and fever of 101 who presented to PCP office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EMS arrival:</a:t>
            </a:r>
          </a:p>
          <a:p>
            <a:pPr marL="617220" lvl="1" indent="-342900"/>
            <a:r>
              <a:rPr lang="en-US" dirty="0" err="1">
                <a:solidFill>
                  <a:srgbClr val="292934"/>
                </a:solidFill>
              </a:rPr>
              <a:t>Pt</a:t>
            </a:r>
            <a:r>
              <a:rPr lang="en-US" dirty="0">
                <a:solidFill>
                  <a:srgbClr val="292934"/>
                </a:solidFill>
              </a:rPr>
              <a:t> is tired and receiving O2 via NRB blow by mask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4" name="Bronch Cough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900" y="4457700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400" y="5459270"/>
            <a:ext cx="8763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Cough</a:t>
            </a:r>
            <a:endParaRPr lang="en-US" dirty="0"/>
          </a:p>
        </p:txBody>
      </p:sp>
      <p:pic>
        <p:nvPicPr>
          <p:cNvPr id="6" name="Bronch YT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6700" y="4507971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00" y="5320771"/>
            <a:ext cx="1244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Breath Sounds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600" y="482600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is the diagnosis???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600" y="5616927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is the treatment???</a:t>
            </a:r>
          </a:p>
        </p:txBody>
      </p:sp>
    </p:spTree>
    <p:extLst>
      <p:ext uri="{BB962C8B-B14F-4D97-AF65-F5344CB8AC3E}">
        <p14:creationId xmlns:p14="http://schemas.microsoft.com/office/powerpoint/2010/main" val="30327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</a:rPr>
              <a:t>Bronchiolitis</a:t>
            </a:r>
          </a:p>
        </p:txBody>
      </p:sp>
      <p:sp>
        <p:nvSpPr>
          <p:cNvPr id="107523" name="Content Placeholder 5"/>
          <p:cNvSpPr>
            <a:spLocks noGrp="1"/>
          </p:cNvSpPr>
          <p:nvPr>
            <p:ph idx="1"/>
          </p:nvPr>
        </p:nvSpPr>
        <p:spPr>
          <a:xfrm>
            <a:off x="328344" y="1542405"/>
            <a:ext cx="4347197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Signs/symptoms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Runny nose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Coughing/sneezing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Tachypnea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Retractions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Wheezing/crackles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D2533C"/>
                </a:solidFill>
              </a:rPr>
              <a:t>Dehydration due to decreased oral intake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Apnea: particularly in the young, </a:t>
            </a:r>
            <a:r>
              <a:rPr lang="en-US" dirty="0" err="1"/>
              <a:t>hx</a:t>
            </a:r>
            <a:r>
              <a:rPr lang="en-US" dirty="0"/>
              <a:t> of prematurity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Fever</a:t>
            </a:r>
          </a:p>
        </p:txBody>
      </p:sp>
      <p:pic>
        <p:nvPicPr>
          <p:cNvPr id="1075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10" y="533400"/>
            <a:ext cx="2627692" cy="35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29" y="3439375"/>
            <a:ext cx="3834247" cy="287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33C"/>
                </a:solidFill>
              </a:rPr>
              <a:t>Lower Airway- Bronchiolitis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78534" cy="4876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Acute viral infection- most commonly RSV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Symptoms are worsen for the first 3-5 days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0069AA"/>
              </a:buClr>
              <a:buFont typeface="Arial" pitchFamily="34" charset="0"/>
              <a:buChar char="•"/>
            </a:pPr>
            <a:r>
              <a:rPr lang="en-US" dirty="0"/>
              <a:t>Infectious process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destruction in lining of bronchioles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Bronchoconstriction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Mucous plugging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6" t="1712" r="-484"/>
          <a:stretch/>
        </p:blipFill>
        <p:spPr>
          <a:xfrm>
            <a:off x="5301404" y="1434555"/>
            <a:ext cx="3534284" cy="5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</a:t>
            </a:r>
            <a:r>
              <a:rPr lang="en-US" dirty="0" err="1"/>
              <a:t>Classificaiton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3553" r="4662" b="4007"/>
          <a:stretch/>
        </p:blipFill>
        <p:spPr bwMode="auto">
          <a:xfrm>
            <a:off x="441762" y="1489770"/>
            <a:ext cx="8300262" cy="50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0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Bronchiolitis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Suction</a:t>
            </a:r>
          </a:p>
          <a:p>
            <a:r>
              <a:rPr lang="en-US" dirty="0"/>
              <a:t>Suction</a:t>
            </a:r>
          </a:p>
          <a:p>
            <a:r>
              <a:rPr lang="en-US" dirty="0"/>
              <a:t>Suction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Fluids</a:t>
            </a:r>
          </a:p>
          <a:p>
            <a:endParaRPr lang="en-US" dirty="0"/>
          </a:p>
          <a:p>
            <a:r>
              <a:rPr lang="en-US" dirty="0"/>
              <a:t>Nebs???-not unless they are over 2 years of age</a:t>
            </a:r>
          </a:p>
        </p:txBody>
      </p:sp>
    </p:spTree>
    <p:extLst>
      <p:ext uri="{BB962C8B-B14F-4D97-AF65-F5344CB8AC3E}">
        <p14:creationId xmlns:p14="http://schemas.microsoft.com/office/powerpoint/2010/main" val="71129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Needs: Suction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75" y="1691362"/>
            <a:ext cx="2664183" cy="30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1362"/>
            <a:ext cx="4035654" cy="25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2219" y="4895611"/>
            <a:ext cx="297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Mushroom Aspirator</a:t>
            </a:r>
          </a:p>
        </p:txBody>
      </p:sp>
    </p:spTree>
    <p:extLst>
      <p:ext uri="{BB962C8B-B14F-4D97-AF65-F5344CB8AC3E}">
        <p14:creationId xmlns:p14="http://schemas.microsoft.com/office/powerpoint/2010/main" val="267171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Case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14 month old male with cough and fever, mom thinks he is going to stop breathing.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tridor You Tub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98284" y="4237557"/>
            <a:ext cx="885371" cy="885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284" y="5255456"/>
            <a:ext cx="1244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Breath Sounds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418151"/>
            <a:ext cx="939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Cough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3600" y="482600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is the diagnosis???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600" y="5616927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is the treatment???</a:t>
            </a:r>
          </a:p>
        </p:txBody>
      </p:sp>
      <p:pic>
        <p:nvPicPr>
          <p:cNvPr id="9" name="New Recording 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2521139" y="4280708"/>
            <a:ext cx="886094" cy="7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237</TotalTime>
  <Words>377</Words>
  <Application>Microsoft Macintosh PowerPoint</Application>
  <PresentationFormat>On-screen Show (4:3)</PresentationFormat>
  <Paragraphs>83</Paragraphs>
  <Slides>12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Clarity</vt:lpstr>
      <vt:lpstr>Respiratory season…yeah!</vt:lpstr>
      <vt:lpstr>PowerPoint Presentation</vt:lpstr>
      <vt:lpstr>Case Example</vt:lpstr>
      <vt:lpstr>Bronchiolitis</vt:lpstr>
      <vt:lpstr>Lower Airway- Bronchiolitis</vt:lpstr>
      <vt:lpstr>Severity Classificaiton </vt:lpstr>
      <vt:lpstr>Bronchiolitis Treatment</vt:lpstr>
      <vt:lpstr>Basic Needs: Suction </vt:lpstr>
      <vt:lpstr>Next Case…</vt:lpstr>
      <vt:lpstr>Croup</vt:lpstr>
      <vt:lpstr>Treatment of Croup</vt:lpstr>
      <vt:lpstr>QUESTIONS???????????????????</vt:lpstr>
    </vt:vector>
  </TitlesOfParts>
  <Company>University of Colorado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Assessment Tools</dc:title>
  <dc:creator>Kathleen Adelgais</dc:creator>
  <cp:lastModifiedBy>Adelgais, Kathleen</cp:lastModifiedBy>
  <cp:revision>21</cp:revision>
  <dcterms:created xsi:type="dcterms:W3CDTF">2015-02-09T23:04:12Z</dcterms:created>
  <dcterms:modified xsi:type="dcterms:W3CDTF">2022-11-18T14:37:29Z</dcterms:modified>
</cp:coreProperties>
</file>